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7" r:id="rId2"/>
    <p:sldId id="271" r:id="rId3"/>
    <p:sldId id="273" r:id="rId4"/>
    <p:sldId id="265" r:id="rId5"/>
    <p:sldId id="276" r:id="rId6"/>
    <p:sldId id="277" r:id="rId7"/>
    <p:sldId id="275" r:id="rId8"/>
    <p:sldId id="266" r:id="rId9"/>
    <p:sldId id="278" r:id="rId10"/>
    <p:sldId id="267" r:id="rId11"/>
    <p:sldId id="268" r:id="rId12"/>
    <p:sldId id="258" r:id="rId13"/>
    <p:sldId id="269" r:id="rId14"/>
    <p:sldId id="259" r:id="rId15"/>
    <p:sldId id="260" r:id="rId16"/>
    <p:sldId id="261" r:id="rId17"/>
    <p:sldId id="262" r:id="rId18"/>
    <p:sldId id="263" r:id="rId19"/>
    <p:sldId id="264" r:id="rId20"/>
    <p:sldId id="25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9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18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955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6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53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35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3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2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4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9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5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6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0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4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0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C0E9C3-C8BF-5008-E940-BEC5E56D4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400" r="90000">
                        <a14:foregroundMark x1="9700" y1="38200" x2="8900" y2="41200"/>
                        <a14:foregroundMark x1="4400" y1="44467" x2="5600" y2="42267"/>
                        <a14:foregroundMark x1="69000" y1="31133" x2="57900" y2="19267"/>
                        <a14:foregroundMark x1="57900" y1="19267" x2="47900" y2="26533"/>
                        <a14:backgroundMark x1="71100" y1="29800" x2="72000" y2="2786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465" t="15342" r="12824" b="17400"/>
          <a:stretch/>
        </p:blipFill>
        <p:spPr>
          <a:xfrm>
            <a:off x="5648959" y="2154976"/>
            <a:ext cx="2798295" cy="3492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7D1D01B-1817-387F-5CC6-2D267B76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54" y="2593314"/>
            <a:ext cx="4815987" cy="27432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7000" b="1" dirty="0">
                <a:latin typeface="Bookman Old Style" panose="02050604050505020204" pitchFamily="18" charset="0"/>
              </a:rPr>
              <a:t>Nuclear Counting System</a:t>
            </a:r>
            <a:endParaRPr lang="en-ID" sz="7000" b="1" dirty="0">
              <a:latin typeface="Bookman Old Style" panose="02050604050505020204" pitchFamily="18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E8846C7-BF5E-6FB5-B2D3-3626D51E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631" y="1011067"/>
            <a:ext cx="2663494" cy="57403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b="1" dirty="0" err="1">
                <a:latin typeface="Bookman Old Style" panose="02050604050505020204" pitchFamily="18" charset="0"/>
              </a:rPr>
              <a:t>Kelompok</a:t>
            </a:r>
            <a:r>
              <a:rPr lang="en-US" sz="3000" b="1" dirty="0">
                <a:latin typeface="Bookman Old Style" panose="02050604050505020204" pitchFamily="18" charset="0"/>
              </a:rPr>
              <a:t> 1</a:t>
            </a:r>
            <a:endParaRPr lang="en-ID" sz="3000" b="1" dirty="0">
              <a:latin typeface="Bookman Old Style" panose="0205060405050502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F5FA6-B523-4226-3321-9635E79DE04E}"/>
              </a:ext>
            </a:extLst>
          </p:cNvPr>
          <p:cNvSpPr txBox="1"/>
          <p:nvPr/>
        </p:nvSpPr>
        <p:spPr>
          <a:xfrm>
            <a:off x="484391" y="1233759"/>
            <a:ext cx="4462878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err="1">
                <a:latin typeface="Bookman Old Style" panose="02050604050505020204" pitchFamily="18" charset="0"/>
              </a:rPr>
              <a:t>Instrumentasi</a:t>
            </a:r>
            <a:r>
              <a:rPr lang="en-US" sz="3000" b="1" dirty="0">
                <a:latin typeface="Bookman Old Style" panose="02050604050505020204" pitchFamily="18" charset="0"/>
              </a:rPr>
              <a:t> </a:t>
            </a:r>
            <a:r>
              <a:rPr lang="en-US" sz="3000" b="1" dirty="0" err="1">
                <a:latin typeface="Bookman Old Style" panose="02050604050505020204" pitchFamily="18" charset="0"/>
              </a:rPr>
              <a:t>Nuklir</a:t>
            </a:r>
            <a:endParaRPr lang="en-US" sz="3000" b="1" dirty="0">
              <a:latin typeface="Bookman Old Style" panose="0205060405050502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060FF-B77A-EC06-7BD8-E30C16CE3252}"/>
              </a:ext>
            </a:extLst>
          </p:cNvPr>
          <p:cNvSpPr txBox="1"/>
          <p:nvPr/>
        </p:nvSpPr>
        <p:spPr>
          <a:xfrm>
            <a:off x="5987722" y="5289537"/>
            <a:ext cx="2108224" cy="613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Haris Ridwan Jiha </a:t>
            </a:r>
            <a:r>
              <a:rPr lang="en-US" sz="12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Udin</a:t>
            </a: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</a:p>
          <a:p>
            <a:pPr marL="0" indent="0" algn="ctr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(022100013)</a:t>
            </a:r>
            <a:endParaRPr lang="en-ID" sz="12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86A462-9A43-4D5F-2792-EA9AAF3F8C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667" l="10000" r="90000">
                        <a14:foregroundMark x1="29600" y1="49800" x2="40800" y2="48267"/>
                        <a14:foregroundMark x1="40800" y1="48267" x2="39300" y2="49467"/>
                        <a14:foregroundMark x1="54200" y1="89333" x2="52700" y2="90667"/>
                        <a14:foregroundMark x1="72400" y1="89933" x2="72400" y2="89933"/>
                        <a14:backgroundMark x1="70400" y1="71733" x2="69800" y2="62533"/>
                        <a14:backgroundMark x1="68700" y1="77600" x2="69800" y2="77933"/>
                        <a14:backgroundMark x1="27300" y1="78200" x2="26900" y2="77067"/>
                        <a14:backgroundMark x1="29100" y1="63733" x2="28700" y2="66800"/>
                        <a14:backgroundMark x1="54900" y1="15533" x2="55900" y2="15933"/>
                      </a14:backgroundRemoval>
                    </a14:imgEffect>
                  </a14:imgLayer>
                </a14:imgProps>
              </a:ext>
            </a:extLst>
          </a:blip>
          <a:srcRect l="14400" t="13060" r="14709" b="6733"/>
          <a:stretch/>
        </p:blipFill>
        <p:spPr>
          <a:xfrm>
            <a:off x="9615410" y="2293753"/>
            <a:ext cx="2197032" cy="3728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4CD959-E3E8-2081-78DA-A70859037E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1600" y1="79400" x2="21300" y2="78200"/>
                        <a14:backgroundMark x1="72400" y1="81600" x2="72400" y2="81600"/>
                        <a14:backgroundMark x1="72400" y1="81600" x2="72400" y2="81600"/>
                        <a14:backgroundMark x1="72400" y1="81600" x2="72400" y2="81600"/>
                      </a14:backgroundRemoval>
                    </a14:imgEffect>
                  </a14:imgLayer>
                </a14:imgProps>
              </a:ext>
            </a:extLst>
          </a:blip>
          <a:srcRect l="7492" t="7404" r="10419" b="6077"/>
          <a:stretch/>
        </p:blipFill>
        <p:spPr>
          <a:xfrm>
            <a:off x="7915631" y="2106386"/>
            <a:ext cx="2288539" cy="39263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2D0F3B-9799-EA36-005C-93EDF3A14C52}"/>
              </a:ext>
            </a:extLst>
          </p:cNvPr>
          <p:cNvSpPr txBox="1"/>
          <p:nvPr/>
        </p:nvSpPr>
        <p:spPr>
          <a:xfrm>
            <a:off x="7902842" y="5596256"/>
            <a:ext cx="2108224" cy="613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Muhammad Iqbal </a:t>
            </a:r>
          </a:p>
          <a:p>
            <a:pPr marL="0" indent="0" algn="ctr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(022100019)</a:t>
            </a:r>
            <a:endParaRPr lang="en-ID" sz="12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ACF3E1-F03D-F920-F386-92349AE412E9}"/>
              </a:ext>
            </a:extLst>
          </p:cNvPr>
          <p:cNvSpPr txBox="1"/>
          <p:nvPr/>
        </p:nvSpPr>
        <p:spPr>
          <a:xfrm>
            <a:off x="9823602" y="5483528"/>
            <a:ext cx="2108224" cy="613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US" sz="12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Prayoga</a:t>
            </a: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Putra </a:t>
            </a:r>
            <a:r>
              <a:rPr lang="en-US" sz="12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Kelana</a:t>
            </a: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(022100022)</a:t>
            </a:r>
            <a:endParaRPr lang="en-ID" sz="12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4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  <p:sndAc>
          <p:stSnd>
            <p:snd r:embed="rId2" name="bomb.wav"/>
          </p:stSnd>
        </p:sndAc>
      </p:transition>
    </mc:Choice>
    <mc:Fallback xmlns="">
      <p:transition spd="slow">
        <p:split orient="vert"/>
        <p:sndAc>
          <p:stSnd>
            <p:snd r:embed="rId9" name="bomb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E7E9-1811-02FA-6461-9F9C9C589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720" y="465212"/>
            <a:ext cx="6512560" cy="746760"/>
          </a:xfrm>
        </p:spPr>
        <p:txBody>
          <a:bodyPr>
            <a:normAutofit fontScale="90000"/>
          </a:bodyPr>
          <a:lstStyle/>
          <a:p>
            <a:pPr lvl="2" algn="just">
              <a:spcBef>
                <a:spcPts val="685"/>
              </a:spcBef>
              <a:buSzPts val="1200"/>
              <a:tabLst>
                <a:tab pos="552450" algn="l"/>
              </a:tabLst>
            </a:pPr>
            <a:r>
              <a:rPr lang="id-ID" sz="4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z="4400" b="1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4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Pencacah</a:t>
            </a:r>
            <a:r>
              <a:rPr lang="id-ID" sz="4400" b="1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Diferensial</a:t>
            </a:r>
            <a:endParaRPr lang="en-ID" sz="4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A5AAD-DB40-D973-6AEF-492A7CB28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" y="1363980"/>
            <a:ext cx="6725920" cy="4376420"/>
          </a:xfrm>
        </p:spPr>
        <p:txBody>
          <a:bodyPr>
            <a:noAutofit/>
          </a:bodyPr>
          <a:lstStyle/>
          <a:p>
            <a:pPr marL="929640" marR="71120" indent="-285750" algn="just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Pencacahan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diferensial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mengukur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jumlah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id-ID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 tertentu. Misalnya, dua jenis zat radioaktif yang akan berbeda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pancarkan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id-ID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tingkat</a:t>
            </a:r>
            <a:r>
              <a:rPr lang="id-ID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r>
              <a:rPr lang="id-ID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berbeda</a:t>
            </a:r>
            <a:r>
              <a:rPr lang="id-ID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id-ID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</a:t>
            </a:r>
            <a:r>
              <a:rPr lang="id-ID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ingin</a:t>
            </a:r>
            <a:r>
              <a:rPr lang="id-ID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mengukur</a:t>
            </a:r>
            <a:r>
              <a:rPr lang="id-ID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aktivitas</a:t>
            </a:r>
            <a:r>
              <a:rPr lang="id-ID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salah</a:t>
            </a:r>
            <a:r>
              <a:rPr lang="id-ID" sz="18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 zat radioaktif tersebut maka diperlukan suatu sistem pencacah diferensial.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29640" marR="71120" indent="-285750" algn="just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 yang digunakan disini tidak dapat mendeteksi GM karena tidak dapat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membedakan</a:t>
            </a:r>
            <a:r>
              <a:rPr lang="id-ID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r>
              <a:rPr lang="id-ID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id-ID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mengenainya.</a:t>
            </a:r>
            <a:r>
              <a:rPr lang="id-ID" sz="1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</a:t>
            </a:r>
            <a:r>
              <a:rPr lang="id-ID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sering</a:t>
            </a:r>
            <a:r>
              <a:rPr lang="id-ID" sz="18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id-ID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id-ID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NaI(Tl)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pengukuran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gamma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penghalang permukaan yang digunakan untuk pengukuran radiasi alfa.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image6.jpeg">
            <a:extLst>
              <a:ext uri="{FF2B5EF4-FFF2-40B4-BE49-F238E27FC236}">
                <a16:creationId xmlns:a16="http://schemas.microsoft.com/office/drawing/2014/main" id="{853443DD-9B6E-8BFC-39EE-0AAD5F5181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9789" y="1363981"/>
            <a:ext cx="3664585" cy="2405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8.jpeg">
            <a:extLst>
              <a:ext uri="{FF2B5EF4-FFF2-40B4-BE49-F238E27FC236}">
                <a16:creationId xmlns:a16="http://schemas.microsoft.com/office/drawing/2014/main" id="{6AA92F7B-8CCB-BEEC-7F30-90A040B7AE5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4508" y="4155440"/>
            <a:ext cx="3664585" cy="223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55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62BF0F-3669-97BA-AF43-F66581592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534160"/>
            <a:ext cx="6878320" cy="4855210"/>
          </a:xfrm>
        </p:spPr>
        <p:txBody>
          <a:bodyPr>
            <a:noAutofit/>
          </a:bodyPr>
          <a:lstStyle/>
          <a:p>
            <a:pPr marL="838200" marR="71120" indent="-285750" algn="just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 spektroskopi sebenarnya juga melakukan pencacahan sebagaimana sistem</a:t>
            </a:r>
            <a:r>
              <a:rPr lang="id-ID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pencacah</a:t>
            </a:r>
            <a:r>
              <a:rPr lang="id-ID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diferensial</a:t>
            </a:r>
            <a:r>
              <a:rPr lang="id-ID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id-ID" sz="1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tetapi</a:t>
            </a:r>
            <a:r>
              <a:rPr lang="id-ID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selang</a:t>
            </a:r>
            <a:r>
              <a:rPr lang="id-ID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r>
              <a:rPr lang="id-ID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sangat</a:t>
            </a:r>
            <a:r>
              <a:rPr lang="id-ID" sz="18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sempit</a:t>
            </a:r>
            <a:r>
              <a:rPr lang="id-ID" sz="18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id-ID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id-ID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dikatakan melakukan pencacahan (jumlah radiasi) pada setiap energi “tingkat”. Hasil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pencacahan tersebut ditampilkan sebagai suatu grafik antara jumlah radiasi (sumbu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Y)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 energi radiasi (sumbu X) yang sering disebut sebagai spektrum radiasi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838200" marR="71120" indent="-285750" algn="just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</a:t>
            </a:r>
            <a:r>
              <a:rPr lang="id-ID" sz="18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sering</a:t>
            </a:r>
            <a:r>
              <a:rPr lang="id-ID" sz="18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id-ID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id-ID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NaI(Tl)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pengukuran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gamma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penghalang permukaan yang digunakan untuk pengukuran radiasi alfa.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image9.jpeg">
            <a:extLst>
              <a:ext uri="{FF2B5EF4-FFF2-40B4-BE49-F238E27FC236}">
                <a16:creationId xmlns:a16="http://schemas.microsoft.com/office/drawing/2014/main" id="{CCF0334E-4624-689B-8538-77979A6A4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7447280" y="1596390"/>
            <a:ext cx="3768725" cy="226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19.jpeg">
            <a:extLst>
              <a:ext uri="{FF2B5EF4-FFF2-40B4-BE49-F238E27FC236}">
                <a16:creationId xmlns:a16="http://schemas.microsoft.com/office/drawing/2014/main" id="{DFCC608D-C4D5-CE2F-993F-E269FD5310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77835" y="4217670"/>
            <a:ext cx="3768725" cy="226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E96326-D25A-B685-5F8A-21A41131E1CF}"/>
              </a:ext>
            </a:extLst>
          </p:cNvPr>
          <p:cNvSpPr txBox="1">
            <a:spLocks/>
          </p:cNvSpPr>
          <p:nvPr/>
        </p:nvSpPr>
        <p:spPr>
          <a:xfrm>
            <a:off x="3784600" y="547688"/>
            <a:ext cx="5156200" cy="746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just" defTabSz="914400">
              <a:spcBef>
                <a:spcPts val="685"/>
              </a:spcBef>
              <a:buSzPts val="1200"/>
              <a:tabLst>
                <a:tab pos="552450" algn="l"/>
              </a:tabLst>
            </a:pPr>
            <a:r>
              <a:rPr lang="id-ID" sz="4400" b="1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z="4400" b="1" kern="0" spc="-15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b="1" kern="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Spektrosko</a:t>
            </a:r>
            <a:r>
              <a:rPr lang="en-US" sz="4400" b="1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</a:t>
            </a:r>
            <a:endParaRPr lang="en-ID" sz="4400" kern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6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B714-4C2D-7C23-7E59-B66A9D218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984" y="1696720"/>
            <a:ext cx="10327936" cy="460248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pencacah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nuklir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setidaknya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peralatan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penunjang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memproses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nuklir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terdiri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Penyedia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tegangan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tingi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searah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(HVDC), 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Preamplifier,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Amplifier, 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Channel Analyzer (SCA),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Counter,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D8FC8F-7657-6EDD-0CB8-8E51B1707460}"/>
              </a:ext>
            </a:extLst>
          </p:cNvPr>
          <p:cNvSpPr txBox="1">
            <a:spLocks/>
          </p:cNvSpPr>
          <p:nvPr/>
        </p:nvSpPr>
        <p:spPr>
          <a:xfrm>
            <a:off x="2326640" y="726440"/>
            <a:ext cx="8122624" cy="746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just" defTabSz="914400">
              <a:spcBef>
                <a:spcPts val="685"/>
              </a:spcBef>
              <a:buSzPts val="1200"/>
              <a:tabLst>
                <a:tab pos="552450" algn="l"/>
              </a:tabLst>
            </a:pPr>
            <a:r>
              <a:rPr lang="en-US" sz="4000" b="1" kern="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Komponen</a:t>
            </a:r>
            <a:r>
              <a:rPr lang="en-US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Pencacah</a:t>
            </a:r>
            <a:r>
              <a:rPr lang="en-US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Nuklir</a:t>
            </a:r>
            <a:endParaRPr lang="en-ID" sz="4000" kern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67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B714-4C2D-7C23-7E59-B66A9D218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86" y="1473199"/>
            <a:ext cx="11089341" cy="4904293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HVDC</a:t>
            </a:r>
            <a:endParaRPr lang="en-ID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26699" y="2328806"/>
            <a:ext cx="3712661" cy="3193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550273" y="2210216"/>
            <a:ext cx="5923280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HVDC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pengubahan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bolak-balik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(AC)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(DC).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disalurkan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menuju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lain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letaknya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berjauhan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pengubahan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AC. Proses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pengubahan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sebaliknya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konverter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inverter.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D7E706-5E72-5143-D338-BA81DD5C808B}"/>
              </a:ext>
            </a:extLst>
          </p:cNvPr>
          <p:cNvSpPr txBox="1">
            <a:spLocks/>
          </p:cNvSpPr>
          <p:nvPr/>
        </p:nvSpPr>
        <p:spPr>
          <a:xfrm>
            <a:off x="2299144" y="672016"/>
            <a:ext cx="8122624" cy="746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just" defTabSz="914400">
              <a:spcBef>
                <a:spcPts val="685"/>
              </a:spcBef>
              <a:buSzPts val="1200"/>
              <a:tabLst>
                <a:tab pos="552450" algn="l"/>
              </a:tabLst>
            </a:pPr>
            <a:r>
              <a:rPr lang="en-US" sz="4000" b="1" kern="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Komponen</a:t>
            </a:r>
            <a:r>
              <a:rPr lang="en-US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Pencacah</a:t>
            </a:r>
            <a:r>
              <a:rPr lang="en-US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Nuklir</a:t>
            </a:r>
            <a:endParaRPr lang="en-ID" sz="4000" kern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8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86B714-4C2D-7C23-7E59-B66A9D218FB4}"/>
              </a:ext>
            </a:extLst>
          </p:cNvPr>
          <p:cNvSpPr txBox="1">
            <a:spLocks/>
          </p:cNvSpPr>
          <p:nvPr/>
        </p:nvSpPr>
        <p:spPr>
          <a:xfrm>
            <a:off x="863600" y="447040"/>
            <a:ext cx="11014634" cy="478970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Pre-Amplifier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endParaRPr lang="en-US" sz="18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D" sz="16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6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600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6405" r="1730" b="3906"/>
          <a:stretch/>
        </p:blipFill>
        <p:spPr bwMode="auto">
          <a:xfrm>
            <a:off x="1201456" y="1479820"/>
            <a:ext cx="3848063" cy="238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5740400" y="1313628"/>
            <a:ext cx="5787016" cy="2264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marR="10795" algn="just">
              <a:lnSpc>
                <a:spcPct val="150000"/>
              </a:lnSpc>
              <a:spcAft>
                <a:spcPts val="0"/>
              </a:spcAft>
            </a:pP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pre-amp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bervariasi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tergantung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detektor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pre-amp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10795" lvl="0" indent="-342900" algn="just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SzPts val="1200"/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Penguatan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342900" marR="10795" lvl="0" indent="-342900" algn="just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SzPts val="1200"/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Mencocokkan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Impedansi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0795" lvl="0" indent="-342900" algn="just"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buSzPts val="1200"/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Mengurangi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Noise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83" y="4442160"/>
            <a:ext cx="3749357" cy="2110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740400" y="4180894"/>
            <a:ext cx="5858136" cy="2633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oleh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lemah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penguatan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diukur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diproses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Amplifier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bertugas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untuk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memperkuat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amplitudo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amplifier juga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dilengkapi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untuk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menghilangkan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frekuensi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diinginkan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noise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terkandung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A2ED78-B6BD-6C91-781D-8759B0876638}"/>
              </a:ext>
            </a:extLst>
          </p:cNvPr>
          <p:cNvSpPr txBox="1">
            <a:spLocks/>
          </p:cNvSpPr>
          <p:nvPr/>
        </p:nvSpPr>
        <p:spPr>
          <a:xfrm>
            <a:off x="1801907" y="304957"/>
            <a:ext cx="9601200" cy="866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Komponen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96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86B714-4C2D-7C23-7E59-B66A9D218FB4}"/>
              </a:ext>
            </a:extLst>
          </p:cNvPr>
          <p:cNvSpPr txBox="1">
            <a:spLocks/>
          </p:cNvSpPr>
          <p:nvPr/>
        </p:nvSpPr>
        <p:spPr>
          <a:xfrm>
            <a:off x="788893" y="727495"/>
            <a:ext cx="11089341" cy="514574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ID" sz="16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6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600" dirty="0"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303" y="1087715"/>
            <a:ext cx="11828931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0260" algn="just">
              <a:lnSpc>
                <a:spcPct val="150000"/>
              </a:lnSpc>
              <a:spcAft>
                <a:spcPts val="0"/>
              </a:spcAft>
              <a:tabLst>
                <a:tab pos="81026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membentuk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Gaussian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keluaran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amplifier,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pembentukan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8" name="Rectangle 7"/>
          <p:cNvSpPr/>
          <p:nvPr/>
        </p:nvSpPr>
        <p:spPr>
          <a:xfrm>
            <a:off x="788894" y="1607156"/>
            <a:ext cx="11006866" cy="5028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81026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Integrator (RC).</a:t>
            </a:r>
          </a:p>
          <a:p>
            <a:pPr marL="3495675" lvl="0" algn="just">
              <a:lnSpc>
                <a:spcPct val="150000"/>
              </a:lnSpc>
              <a:spcAft>
                <a:spcPts val="0"/>
              </a:spcAft>
              <a:tabLst>
                <a:tab pos="81026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RC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integrator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melambatkan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naik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(rise time)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tadinya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naik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fast rise time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dilambatkan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integrator.</a:t>
            </a:r>
          </a:p>
          <a:p>
            <a:pPr marL="3495675" lvl="0" algn="just">
              <a:lnSpc>
                <a:spcPct val="150000"/>
              </a:lnSpc>
              <a:spcAft>
                <a:spcPts val="0"/>
              </a:spcAft>
              <a:tabLst>
                <a:tab pos="810260" algn="l"/>
              </a:tabLs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95675" lvl="0" algn="just">
              <a:lnSpc>
                <a:spcPct val="150000"/>
              </a:lnSpc>
              <a:spcAft>
                <a:spcPts val="0"/>
              </a:spcAft>
              <a:tabLst>
                <a:tab pos="810260" algn="l"/>
              </a:tabLs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81026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Differentiator ( CR )</a:t>
            </a:r>
          </a:p>
          <a:p>
            <a:pPr marL="3495675" lvl="0" algn="just">
              <a:lnSpc>
                <a:spcPct val="150000"/>
              </a:lnSpc>
              <a:spcAft>
                <a:spcPts val="0"/>
              </a:spcAft>
              <a:tabLst>
                <a:tab pos="810260" algn="l"/>
              </a:tabLs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95675" lvl="0" algn="just">
              <a:lnSpc>
                <a:spcPct val="150000"/>
              </a:lnSpc>
              <a:spcAft>
                <a:spcPts val="0"/>
              </a:spcAft>
              <a:tabLst>
                <a:tab pos="81026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differentiator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mempercepat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turun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(decay time),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tadinya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decay time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lambat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dipercepat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differentiator.</a:t>
            </a:r>
          </a:p>
          <a:p>
            <a:pPr marL="3495675" lvl="0" algn="just">
              <a:lnSpc>
                <a:spcPct val="150000"/>
              </a:lnSpc>
              <a:spcAft>
                <a:spcPts val="0"/>
              </a:spcAft>
              <a:tabLst>
                <a:tab pos="810260" algn="l"/>
              </a:tabLs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2553" t="2078" r="1272"/>
          <a:stretch/>
        </p:blipFill>
        <p:spPr bwMode="auto">
          <a:xfrm>
            <a:off x="1209560" y="2182251"/>
            <a:ext cx="2941696" cy="1489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560" y="4766680"/>
            <a:ext cx="2941696" cy="1604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741646-B2F5-668F-29F0-20579CF9F5B0}"/>
              </a:ext>
            </a:extLst>
          </p:cNvPr>
          <p:cNvSpPr txBox="1">
            <a:spLocks/>
          </p:cNvSpPr>
          <p:nvPr/>
        </p:nvSpPr>
        <p:spPr>
          <a:xfrm>
            <a:off x="1801907" y="389786"/>
            <a:ext cx="9601200" cy="866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Komponen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50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86B714-4C2D-7C23-7E59-B66A9D218FB4}"/>
              </a:ext>
            </a:extLst>
          </p:cNvPr>
          <p:cNvSpPr txBox="1">
            <a:spLocks/>
          </p:cNvSpPr>
          <p:nvPr/>
        </p:nvSpPr>
        <p:spPr>
          <a:xfrm>
            <a:off x="788893" y="1188720"/>
            <a:ext cx="11089341" cy="4988584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TSCA (Single Channel Analyzer 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diskriminator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untuk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menyaring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tingginya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tegangan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Keluaran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diskriminator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selalu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berbentuk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logik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setinggi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Volt.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diskriminator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mempunyai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kriteria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(mode)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penyaringan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integral, normal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window.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0" indent="0" algn="just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6483" y="3065384"/>
            <a:ext cx="8597345" cy="214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</a:t>
            </a:r>
          </a:p>
          <a:p>
            <a:pPr marL="358775" lvl="0"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kriteria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integral,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disaring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bawah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diatur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Volt.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 Integral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 (Lower Level)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dicacah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58775" lvl="0" algn="just"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 lvl="0"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7" t="29935" r="39667" b="16470"/>
          <a:stretch/>
        </p:blipFill>
        <p:spPr>
          <a:xfrm>
            <a:off x="820019" y="3065384"/>
            <a:ext cx="2165276" cy="311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r="7756" b="1635"/>
          <a:stretch/>
        </p:blipFill>
        <p:spPr bwMode="auto">
          <a:xfrm>
            <a:off x="3648859" y="4500880"/>
            <a:ext cx="3059430" cy="200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85138" y="4444931"/>
            <a:ext cx="5109882" cy="189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diskriminator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kriteria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untuk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gross activity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aktivitas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memperhatikan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radiasinya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47986C-7ED6-31E8-B354-58919834E66F}"/>
              </a:ext>
            </a:extLst>
          </p:cNvPr>
          <p:cNvSpPr txBox="1">
            <a:spLocks/>
          </p:cNvSpPr>
          <p:nvPr/>
        </p:nvSpPr>
        <p:spPr>
          <a:xfrm>
            <a:off x="1907689" y="437092"/>
            <a:ext cx="9601200" cy="866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Komponen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861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86B714-4C2D-7C23-7E59-B66A9D218FB4}"/>
              </a:ext>
            </a:extLst>
          </p:cNvPr>
          <p:cNvSpPr txBox="1">
            <a:spLocks/>
          </p:cNvSpPr>
          <p:nvPr/>
        </p:nvSpPr>
        <p:spPr>
          <a:xfrm>
            <a:off x="788893" y="727495"/>
            <a:ext cx="11089341" cy="514574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/>
          </a:p>
          <a:p>
            <a:pPr marL="0" indent="0" algn="just">
              <a:lnSpc>
                <a:spcPct val="150000"/>
              </a:lnSpc>
              <a:buNone/>
            </a:pPr>
            <a:endParaRPr lang="en-ID" sz="16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600" dirty="0"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600" dirty="0"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727495"/>
            <a:ext cx="11828931" cy="338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0260" algn="just">
              <a:lnSpc>
                <a:spcPct val="150000"/>
              </a:lnSpc>
              <a:spcAft>
                <a:spcPts val="0"/>
              </a:spcAft>
              <a:tabLst>
                <a:tab pos="810260" algn="l"/>
              </a:tabLst>
            </a:pPr>
            <a:endParaRPr lang="en-US" sz="1200" dirty="0"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0927" y="1331019"/>
            <a:ext cx="10345271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810260" algn="l"/>
              </a:tabLst>
            </a:pP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Normal/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Diferensial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8775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normal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diferensial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disaring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batas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batas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diatur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 Volt.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Diferensial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diantara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 (Lower Level) dan UL (Upper Level)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dicacah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19" y="3300366"/>
            <a:ext cx="3621042" cy="276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349538" y="3261264"/>
            <a:ext cx="6320118" cy="212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diferensial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mencacah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radiasi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pencacahan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diferensial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Hal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mengurangi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latar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belakang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dicacah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mempunyai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energy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diinginkan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F9CFC3-05E0-084A-37CA-AA76D43D35E9}"/>
              </a:ext>
            </a:extLst>
          </p:cNvPr>
          <p:cNvSpPr txBox="1">
            <a:spLocks/>
          </p:cNvSpPr>
          <p:nvPr/>
        </p:nvSpPr>
        <p:spPr>
          <a:xfrm>
            <a:off x="1801907" y="632947"/>
            <a:ext cx="9601200" cy="866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Komponen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2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7" t="12670" r="8563"/>
          <a:stretch/>
        </p:blipFill>
        <p:spPr bwMode="auto">
          <a:xfrm>
            <a:off x="1489457" y="3211748"/>
            <a:ext cx="3539743" cy="3040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32415" y="3211748"/>
            <a:ext cx="6543040" cy="212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algn="just">
              <a:lnSpc>
                <a:spcPct val="150000"/>
              </a:lnSpc>
              <a:spcAft>
                <a:spcPts val="0"/>
              </a:spcAft>
              <a:tabLst>
                <a:tab pos="81026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memperoleh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spektrum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radiasi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spektroskopi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Bila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pancacahan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ketinggian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batas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cacahan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diketahui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menyerupai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spektrum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radiasi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66CFF4-8055-0779-736A-AFF94501125F}"/>
              </a:ext>
            </a:extLst>
          </p:cNvPr>
          <p:cNvSpPr/>
          <p:nvPr/>
        </p:nvSpPr>
        <p:spPr>
          <a:xfrm>
            <a:off x="1157388" y="1210021"/>
            <a:ext cx="2221762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810260" algn="l"/>
              </a:tabLst>
            </a:pP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DF260E-1040-616A-DA65-26034BAB98EA}"/>
              </a:ext>
            </a:extLst>
          </p:cNvPr>
          <p:cNvSpPr/>
          <p:nvPr/>
        </p:nvSpPr>
        <p:spPr>
          <a:xfrm>
            <a:off x="1489457" y="1697447"/>
            <a:ext cx="10034150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SCA (Single Channel Analyzer),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diskriminator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bekerja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normal,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perbedaannya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batas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kriteria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relatif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batas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diatur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Volt.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F3B011-5EC4-834B-90B3-0A82189DAE36}"/>
              </a:ext>
            </a:extLst>
          </p:cNvPr>
          <p:cNvSpPr txBox="1">
            <a:spLocks/>
          </p:cNvSpPr>
          <p:nvPr/>
        </p:nvSpPr>
        <p:spPr>
          <a:xfrm>
            <a:off x="1791747" y="493163"/>
            <a:ext cx="9601200" cy="866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Komponen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7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27258" r="58871" b="12097"/>
          <a:stretch/>
        </p:blipFill>
        <p:spPr>
          <a:xfrm>
            <a:off x="8963208" y="1398614"/>
            <a:ext cx="2340684" cy="240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93887" y="1281937"/>
            <a:ext cx="7489713" cy="539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Pencacah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(Counter)</a:t>
            </a:r>
          </a:p>
          <a:p>
            <a:pPr marL="358775"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Pencacah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(Counter)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erfungsi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mencacah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menghitung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masukannya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timer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untuk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counter untuk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memulai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menghentikan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pencacahan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listrik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dating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counter. </a:t>
            </a:r>
          </a:p>
          <a:p>
            <a:pPr algn="just"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6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MCA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Channel Analyzer)</a:t>
            </a:r>
          </a:p>
          <a:p>
            <a:pPr marL="358775"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Channel Analyzer (MCA)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menganalisis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spektrum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saluran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MCA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didasarkan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semikonduktor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8775"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89" y="4166994"/>
            <a:ext cx="3091322" cy="2240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231DBA-6E3B-F5F5-C82D-F40B07AA35DC}"/>
              </a:ext>
            </a:extLst>
          </p:cNvPr>
          <p:cNvSpPr txBox="1">
            <a:spLocks/>
          </p:cNvSpPr>
          <p:nvPr/>
        </p:nvSpPr>
        <p:spPr>
          <a:xfrm>
            <a:off x="1791747" y="481226"/>
            <a:ext cx="9601200" cy="866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Komponen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94CD64-506A-E846-C72A-BA3855A1CA28}"/>
              </a:ext>
            </a:extLst>
          </p:cNvPr>
          <p:cNvSpPr txBox="1">
            <a:spLocks/>
          </p:cNvSpPr>
          <p:nvPr/>
        </p:nvSpPr>
        <p:spPr>
          <a:xfrm>
            <a:off x="1791747" y="493163"/>
            <a:ext cx="9601200" cy="8665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Komponen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62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1060FF-B77A-EC06-7BD8-E30C16CE3252}"/>
              </a:ext>
            </a:extLst>
          </p:cNvPr>
          <p:cNvSpPr txBox="1"/>
          <p:nvPr/>
        </p:nvSpPr>
        <p:spPr>
          <a:xfrm>
            <a:off x="939502" y="1934039"/>
            <a:ext cx="9301778" cy="442723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Tenaga </a:t>
            </a:r>
            <a:r>
              <a:rPr lang="en-ID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Nuklir</a:t>
            </a:r>
            <a:endParaRPr lang="en-ID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Counting System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endParaRPr lang="en-ID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ID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D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ID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Nuclear Counting System dan </a:t>
            </a:r>
            <a:r>
              <a:rPr lang="en-ID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en-ID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</a:t>
            </a:r>
            <a:r>
              <a:rPr lang="en-ID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Nuclear Counting System dan </a:t>
            </a:r>
            <a:r>
              <a:rPr lang="en-ID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en-ID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D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D" sz="2000" i="1" dirty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</a:pPr>
            <a:endParaRPr lang="en-ID" sz="2000" i="1" dirty="0">
              <a:latin typeface="Bookman Old Style" panose="02050604050505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2C1A4-7FD9-DF34-9EC6-5EE7817114E7}"/>
              </a:ext>
            </a:extLst>
          </p:cNvPr>
          <p:cNvSpPr txBox="1"/>
          <p:nvPr/>
        </p:nvSpPr>
        <p:spPr>
          <a:xfrm>
            <a:off x="4577488" y="496723"/>
            <a:ext cx="3687264" cy="906145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4000" b="1" dirty="0">
                <a:latin typeface="Bookman Old Style" panose="02050604050505020204" pitchFamily="18" charset="0"/>
              </a:rPr>
              <a:t>Introduction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6D2D291-6BD0-497C-12A5-432BF63E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522" y="4300547"/>
            <a:ext cx="1971358" cy="2185893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17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75C5-FFED-8F6C-7292-279A05E47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6265" y="2974498"/>
            <a:ext cx="6779896" cy="909003"/>
          </a:xfrm>
        </p:spPr>
        <p:txBody>
          <a:bodyPr>
            <a:noAutofit/>
          </a:bodyPr>
          <a:lstStyle/>
          <a:p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  <a:endParaRPr lang="en-ID" sz="7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51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B714-4C2D-7C23-7E59-B66A9D218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769" y="1442226"/>
            <a:ext cx="7557135" cy="482642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Tenaga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nuklir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bentuk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dilepaskan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nukleus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yakni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inti atom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terdiri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neutron.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inti atom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terpecah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Bisa juga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bergabung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bersama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Pengertian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pemanfaatan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tenaga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nuklir sangat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mencakup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penambangan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pengangkutan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pengalihan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dekomisioning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pengelolaan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limbah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radioaktif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Pemanfaatan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tenaga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nuklir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pengawasan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cermat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selalu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mengikuti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segala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ketentuan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keselamatan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tenaga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nuklir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pemanfatan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tenaga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nuklir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menimbulkan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bahaya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pekerja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Pengawasan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dilaksanakan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mengeluarkan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peraturan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menyelenggarakan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perizinan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inspeksi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060FF-B77A-EC06-7BD8-E30C16CE3252}"/>
              </a:ext>
            </a:extLst>
          </p:cNvPr>
          <p:cNvSpPr txBox="1"/>
          <p:nvPr/>
        </p:nvSpPr>
        <p:spPr>
          <a:xfrm>
            <a:off x="4426137" y="649818"/>
            <a:ext cx="3685794" cy="63094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ID" sz="3500" b="1" dirty="0">
                <a:latin typeface="Bookman Old Style" panose="02050604050505020204" pitchFamily="18" charset="0"/>
              </a:rPr>
              <a:t>Tenaga </a:t>
            </a:r>
            <a:r>
              <a:rPr lang="en-ID" sz="3500" b="1" dirty="0" err="1">
                <a:latin typeface="Bookman Old Style" panose="02050604050505020204" pitchFamily="18" charset="0"/>
              </a:rPr>
              <a:t>Nuklir</a:t>
            </a:r>
            <a:endParaRPr lang="en-ID" sz="3500" b="1" dirty="0">
              <a:latin typeface="Bookman Old Style" panose="0205060405050502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934A7B-CBEF-EAE6-05B9-1E7F50FB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610" y="1442226"/>
            <a:ext cx="2857500" cy="235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58389EF-3278-1998-CA39-27965211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010" y="3978451"/>
            <a:ext cx="2857500" cy="243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64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AB3B-8E6D-A2F2-F261-EDCB9220429C}"/>
              </a:ext>
            </a:extLst>
          </p:cNvPr>
          <p:cNvSpPr txBox="1">
            <a:spLocks/>
          </p:cNvSpPr>
          <p:nvPr/>
        </p:nvSpPr>
        <p:spPr>
          <a:xfrm>
            <a:off x="1559857" y="558203"/>
            <a:ext cx="9601200" cy="7954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60C5-F6E3-51DC-B646-5A6D61F72AE7}"/>
              </a:ext>
            </a:extLst>
          </p:cNvPr>
          <p:cNvSpPr txBox="1">
            <a:spLocks/>
          </p:cNvSpPr>
          <p:nvPr/>
        </p:nvSpPr>
        <p:spPr>
          <a:xfrm>
            <a:off x="815787" y="1353671"/>
            <a:ext cx="11089341" cy="514574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 pencacah nuklir adalah suatu instrumen yang digunakan untuk mengukur</a:t>
            </a:r>
            <a:r>
              <a:rPr lang="id-ID" sz="16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kuantitas radiasi. Sistem pencacah nuklir terdiri dari detektor GM, catu daya tegangan</a:t>
            </a:r>
            <a:r>
              <a:rPr lang="id-ID" sz="16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rendah DC, catu daya tegangan tinggi DC, pembentuk pulsa, </a:t>
            </a:r>
            <a:r>
              <a:rPr lang="id-ID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mikrokontroler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AT89C52,</a:t>
            </a:r>
            <a:r>
              <a:rPr lang="id-ID" sz="16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Max-232, LCD 16x2 dan komputer. Prinsip kerja diagram blok sistem pencacah nuklir</a:t>
            </a:r>
            <a:r>
              <a:rPr lang="id-ID" sz="16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 catu daya tegangan rendah DC +5V diberikan ke detektor GM untuk mendeteksi</a:t>
            </a:r>
            <a:r>
              <a:rPr lang="id-ID" sz="16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ID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D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Visualisasi</a:t>
            </a:r>
            <a:r>
              <a:rPr lang="en-ID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ID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Listrik</a:t>
            </a: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BCA4D-0DED-683F-4505-A4F522B3244A}"/>
              </a:ext>
            </a:extLst>
          </p:cNvPr>
          <p:cNvSpPr txBox="1"/>
          <p:nvPr/>
        </p:nvSpPr>
        <p:spPr>
          <a:xfrm>
            <a:off x="4483141" y="3405693"/>
            <a:ext cx="7207626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4185" marR="79375" indent="35941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</a:t>
            </a:r>
            <a:r>
              <a:rPr lang="id-ID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umlah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6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mengetahui aktivitas sumber radiasi sedang energi radiasi digunakan untuk menentukan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jenis sumber radiasi. Secara ideal, setiap radiasi yang mengenai detektor akan diubah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menjadi sebuah sinyal (pulsa) listrik sehingga jumlah radiasi dapat ditentukan dengan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mengukur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jumlah</a:t>
            </a:r>
            <a:r>
              <a:rPr lang="id-ID" sz="16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pulsa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listrik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dihasilkan</a:t>
            </a:r>
            <a:r>
              <a:rPr lang="id-ID" sz="16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detektor.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id-ID" sz="16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id-ID" sz="1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(pulsa) listrik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dihasilkan detektor menunjukkan energi radiasi yang </a:t>
            </a:r>
            <a:r>
              <a:rPr lang="id-ID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mengenaidetektor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sehingga energi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id-ID" sz="16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id-ID" sz="16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ditentukan</a:t>
            </a:r>
            <a:r>
              <a:rPr lang="id-ID" sz="1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mengukur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id-ID" sz="16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pulsa</a:t>
            </a:r>
            <a:r>
              <a:rPr lang="id-ID" sz="16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listrik</a:t>
            </a:r>
            <a:r>
              <a:rPr lang="id-ID" sz="16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dihasilkan</a:t>
            </a:r>
            <a:r>
              <a:rPr lang="id-ID" sz="1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detektor.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242D452E-0916-5029-10CC-05875373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07" y="3534932"/>
            <a:ext cx="3667354" cy="2591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847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6FE67B-EA5F-DF5F-4BB9-70C099111BF4}"/>
              </a:ext>
            </a:extLst>
          </p:cNvPr>
          <p:cNvSpPr txBox="1">
            <a:spLocks/>
          </p:cNvSpPr>
          <p:nvPr/>
        </p:nvSpPr>
        <p:spPr>
          <a:xfrm>
            <a:off x="815787" y="741083"/>
            <a:ext cx="11089341" cy="516128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r>
              <a:rPr lang="en-ID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Blok Diagram </a:t>
            </a:r>
            <a:r>
              <a:rPr lang="en-ID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Pencacah</a:t>
            </a:r>
            <a:r>
              <a:rPr lang="en-ID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Nuklir</a:t>
            </a:r>
            <a:endParaRPr lang="en-ID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Franklin Gothic Book" panose="020B0503020102020204" pitchFamily="34" charset="0"/>
              <a:buNone/>
            </a:pP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BCBDEF6-59A9-B208-6A47-4ABC5A581B6B}"/>
              </a:ext>
            </a:extLst>
          </p:cNvPr>
          <p:cNvSpPr txBox="1"/>
          <p:nvPr/>
        </p:nvSpPr>
        <p:spPr>
          <a:xfrm>
            <a:off x="286872" y="3393440"/>
            <a:ext cx="11354239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4185" marR="79375" indent="35941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</a:pP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64185" marR="79375" indent="35941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</a:pP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Pertama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tama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sumber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ditangkap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oleh detector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mendeteksi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partikel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nuklir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lewat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kemudian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HV yang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dihubungkan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guna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amplitudo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pada detector agar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diolah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oleh amplifier,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selanjutnya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listrik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ditingkatkan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amplitudonya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kedalam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amplifier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memperkuat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listriknya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setelah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itu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listrik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diperkuat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tadi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discriminator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memisahkan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listrik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berasal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sumber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lain,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kemudian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counter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menghitung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jumlah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partikel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nuklir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terdeteksi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terakhir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perhitungan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counter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masuk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rangkaian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timer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mencatat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waktu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perhitungan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image3.jpeg">
            <a:extLst>
              <a:ext uri="{FF2B5EF4-FFF2-40B4-BE49-F238E27FC236}">
                <a16:creationId xmlns:a16="http://schemas.microsoft.com/office/drawing/2014/main" id="{69D31B75-142A-9D8C-2EF5-9E4638625D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2095" y="2072640"/>
            <a:ext cx="6272563" cy="15341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F49BE7-C404-BC28-43AD-4031A8B1C6CE}"/>
              </a:ext>
            </a:extLst>
          </p:cNvPr>
          <p:cNvSpPr txBox="1">
            <a:spLocks/>
          </p:cNvSpPr>
          <p:nvPr/>
        </p:nvSpPr>
        <p:spPr>
          <a:xfrm>
            <a:off x="1559857" y="558203"/>
            <a:ext cx="9601200" cy="7954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0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45C26408-73CB-25F8-A34C-05C94E9EED5D}"/>
              </a:ext>
            </a:extLst>
          </p:cNvPr>
          <p:cNvSpPr txBox="1"/>
          <p:nvPr/>
        </p:nvSpPr>
        <p:spPr>
          <a:xfrm>
            <a:off x="784201" y="1046480"/>
            <a:ext cx="110091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 startAt="3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mendeteksi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partikel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mengubah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partikel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diukur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bias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tegangan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menciptakan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mengumpulkan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muatan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partikel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Penguat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memperkuat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sangat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lemah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diperkuat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diproses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Diskriminator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rentang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amplitudo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diperkuat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mengandung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noise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diinginkan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dihilangkan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diproses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Counter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menghitung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interval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mengukur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mengukur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interval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mengukur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presisi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C16A95-EA96-AEA8-E1FE-2A642D2C25E4}"/>
              </a:ext>
            </a:extLst>
          </p:cNvPr>
          <p:cNvSpPr txBox="1">
            <a:spLocks/>
          </p:cNvSpPr>
          <p:nvPr/>
        </p:nvSpPr>
        <p:spPr>
          <a:xfrm>
            <a:off x="1559857" y="558203"/>
            <a:ext cx="9601200" cy="7954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Pencacah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Nuklir</a:t>
            </a:r>
            <a:endParaRPr lang="en-ID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10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B714-4C2D-7C23-7E59-B66A9D218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01" y="1867946"/>
            <a:ext cx="9963999" cy="344573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sangat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pencacah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untuk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menangkap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mengubahnya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kali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diperkenalkan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ionisasi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memanfaatkan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interaksi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 yang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dipakai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Juga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radioaktif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pencacah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untuk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mengubah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060FF-B77A-EC06-7BD8-E30C16CE3252}"/>
              </a:ext>
            </a:extLst>
          </p:cNvPr>
          <p:cNvSpPr txBox="1"/>
          <p:nvPr/>
        </p:nvSpPr>
        <p:spPr>
          <a:xfrm>
            <a:off x="4966096" y="644074"/>
            <a:ext cx="2259807" cy="900246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3500" b="1" dirty="0" err="1">
                <a:latin typeface="Bookman Old Style" panose="02050604050505020204" pitchFamily="18" charset="0"/>
              </a:rPr>
              <a:t>Detektor</a:t>
            </a:r>
            <a:endParaRPr lang="en-ID" sz="35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33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B714-4C2D-7C23-7E59-B66A9D218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1" y="1574801"/>
            <a:ext cx="6512560" cy="404288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Pencacahan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integral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cara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mengukur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jumlah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(kuantitas)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memasuki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tanpa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memperhatikan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tingkat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radiasinya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(aktivitas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kotor). Sistem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pencacah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menampilkan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nilai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sebanding</a:t>
            </a:r>
            <a:r>
              <a:rPr lang="id-ID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kuantitas</a:t>
            </a:r>
            <a:r>
              <a:rPr lang="id-ID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radiasi</a:t>
            </a:r>
            <a:r>
              <a:rPr lang="id-ID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memasuki</a:t>
            </a:r>
            <a:r>
              <a:rPr lang="id-ID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detektor.</a:t>
            </a:r>
            <a:r>
              <a:rPr lang="id-ID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spc="-3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id-ID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pencacah</a:t>
            </a:r>
            <a:r>
              <a:rPr lang="id-ID" sz="18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integral</a:t>
            </a:r>
            <a:r>
              <a:rPr lang="id-ID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biasanya</a:t>
            </a:r>
            <a:r>
              <a:rPr lang="id-ID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id-ID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</a:t>
            </a:r>
            <a:r>
              <a:rPr lang="id-ID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Detektor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GM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berfungsi untuk mengubah radiasi yang mengenainya menjadi pulsa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listrik. dibandingkan dengan jenis dete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 yang lain, sehingga peralatan</a:t>
            </a:r>
            <a:r>
              <a:rPr lang="id-ID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penunjangnya sangat sederhana.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D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2B437C-CFE9-9982-0804-0347A1B3634C}"/>
              </a:ext>
            </a:extLst>
          </p:cNvPr>
          <p:cNvSpPr txBox="1">
            <a:spLocks/>
          </p:cNvSpPr>
          <p:nvPr/>
        </p:nvSpPr>
        <p:spPr>
          <a:xfrm>
            <a:off x="2707640" y="524827"/>
            <a:ext cx="6776720" cy="655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just">
              <a:spcBef>
                <a:spcPts val="685"/>
              </a:spcBef>
              <a:buSzPts val="1200"/>
              <a:tabLst>
                <a:tab pos="552450" algn="l"/>
              </a:tabLst>
            </a:pPr>
            <a:r>
              <a:rPr lang="id-ID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z="40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Pencacah</a:t>
            </a:r>
            <a:r>
              <a:rPr lang="id-ID" sz="4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Integral</a:t>
            </a:r>
            <a:endParaRPr lang="en-ID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4.jpeg">
            <a:extLst>
              <a:ext uri="{FF2B5EF4-FFF2-40B4-BE49-F238E27FC236}">
                <a16:creationId xmlns:a16="http://schemas.microsoft.com/office/drawing/2014/main" id="{DC3DB125-5831-211A-2B1E-C52BBF8933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2785" b="54643"/>
          <a:stretch/>
        </p:blipFill>
        <p:spPr>
          <a:xfrm>
            <a:off x="7477760" y="1574801"/>
            <a:ext cx="3921759" cy="217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4.jpeg">
            <a:extLst>
              <a:ext uri="{FF2B5EF4-FFF2-40B4-BE49-F238E27FC236}">
                <a16:creationId xmlns:a16="http://schemas.microsoft.com/office/drawing/2014/main" id="{D2507F08-D2FE-FC2F-D19F-23770200AE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45048"/>
          <a:stretch/>
        </p:blipFill>
        <p:spPr>
          <a:xfrm>
            <a:off x="8229600" y="3987008"/>
            <a:ext cx="3688080" cy="217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61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835A11-C06B-E1DE-1666-2D2AE66A4201}"/>
              </a:ext>
            </a:extLst>
          </p:cNvPr>
          <p:cNvSpPr txBox="1"/>
          <p:nvPr/>
        </p:nvSpPr>
        <p:spPr>
          <a:xfrm>
            <a:off x="575467" y="1643211"/>
            <a:ext cx="5622133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Tegangan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(HV) yang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detaktor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GM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mempengaruhi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cacah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Hal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salah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karakteristik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GM. </a:t>
            </a:r>
            <a:endParaRPr lang="id-ID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00731D-A6BB-1115-9045-59B6F57E7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4" t="52736" r="36923" b="20150"/>
          <a:stretch/>
        </p:blipFill>
        <p:spPr bwMode="auto">
          <a:xfrm>
            <a:off x="6532879" y="1572090"/>
            <a:ext cx="4809333" cy="298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C25D1-DCB8-0294-1B36-744BCD979930}"/>
              </a:ext>
            </a:extLst>
          </p:cNvPr>
          <p:cNvSpPr txBox="1">
            <a:spLocks/>
          </p:cNvSpPr>
          <p:nvPr/>
        </p:nvSpPr>
        <p:spPr>
          <a:xfrm>
            <a:off x="2707640" y="524827"/>
            <a:ext cx="6776720" cy="655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just">
              <a:spcBef>
                <a:spcPts val="685"/>
              </a:spcBef>
              <a:buSzPts val="1200"/>
              <a:tabLst>
                <a:tab pos="552450" algn="l"/>
              </a:tabLst>
            </a:pPr>
            <a:r>
              <a:rPr lang="id-ID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z="40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Pencacah</a:t>
            </a:r>
            <a:r>
              <a:rPr lang="id-ID" sz="4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Integral</a:t>
            </a:r>
            <a:endParaRPr lang="en-ID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FDE08-9598-FBAD-7CE7-063C480C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0" t="37190" r="25314" b="29971"/>
          <a:stretch>
            <a:fillRect/>
          </a:stretch>
        </p:blipFill>
        <p:spPr bwMode="auto">
          <a:xfrm>
            <a:off x="575467" y="3347780"/>
            <a:ext cx="5350827" cy="31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77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668</TotalTime>
  <Words>1665</Words>
  <Application>Microsoft Office PowerPoint</Application>
  <PresentationFormat>Widescreen</PresentationFormat>
  <Paragraphs>130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Bookman Old Style</vt:lpstr>
      <vt:lpstr>Comic Sans MS</vt:lpstr>
      <vt:lpstr>Franklin Gothic Book</vt:lpstr>
      <vt:lpstr>Times New Roman</vt:lpstr>
      <vt:lpstr>Tw Cen MT</vt:lpstr>
      <vt:lpstr>Wingdings</vt:lpstr>
      <vt:lpstr>Circuit</vt:lpstr>
      <vt:lpstr>Nuclear Counting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 Pencacah Diferensial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Nuclear Counting System</dc:title>
  <dc:creator>Muhammad Iqbal</dc:creator>
  <cp:lastModifiedBy>Muhammad Iqbal</cp:lastModifiedBy>
  <cp:revision>33</cp:revision>
  <dcterms:created xsi:type="dcterms:W3CDTF">2023-05-28T11:14:57Z</dcterms:created>
  <dcterms:modified xsi:type="dcterms:W3CDTF">2023-06-08T16:01:35Z</dcterms:modified>
</cp:coreProperties>
</file>